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3" r:id="rId4"/>
    <p:sldId id="274" r:id="rId5"/>
    <p:sldId id="268" r:id="rId6"/>
    <p:sldId id="261" r:id="rId7"/>
    <p:sldId id="275" r:id="rId8"/>
    <p:sldId id="272" r:id="rId9"/>
    <p:sldId id="276" r:id="rId10"/>
    <p:sldId id="277" r:id="rId11"/>
    <p:sldId id="278" r:id="rId12"/>
    <p:sldId id="270" r:id="rId13"/>
    <p:sldId id="271" r:id="rId14"/>
    <p:sldId id="279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6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4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3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5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2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2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5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4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1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AA4EC-1A28-4C46-AA02-550AFED4EA5F}" type="datetimeFigureOut">
              <a:rPr lang="en-US" smtClean="0"/>
              <a:t>8/5/2014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D45BB-B537-4ABE-BEE3-03EAAFFCA33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Tool Tracking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Powered by Galileo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Tool Search</a:t>
            </a:r>
          </a:p>
          <a:p>
            <a:r>
              <a:rPr lang="en-US" dirty="0" smtClean="0"/>
              <a:t>View Inventory</a:t>
            </a:r>
          </a:p>
          <a:p>
            <a:r>
              <a:rPr lang="en-US" dirty="0" smtClean="0"/>
              <a:t>Tool Management</a:t>
            </a:r>
          </a:p>
          <a:p>
            <a:r>
              <a:rPr lang="en-US" dirty="0" smtClean="0"/>
              <a:t>Access Management</a:t>
            </a:r>
          </a:p>
          <a:p>
            <a:r>
              <a:rPr lang="en-US" dirty="0" smtClean="0"/>
              <a:t>Unlock a </a:t>
            </a:r>
            <a:r>
              <a:rPr lang="en-US" dirty="0" err="1" smtClean="0"/>
              <a:t>Lista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49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20851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Interface (Demo Version)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Command line interface</a:t>
            </a:r>
          </a:p>
          <a:p>
            <a:r>
              <a:rPr lang="en-US" dirty="0" smtClean="0"/>
              <a:t>Displays updated inventory in real time</a:t>
            </a:r>
          </a:p>
          <a:p>
            <a:r>
              <a:rPr lang="en-US" dirty="0" smtClean="0"/>
              <a:t>Allows management of tool boxes, users,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Obviously not a solution for use in the fab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5219378" y="1825625"/>
            <a:ext cx="2801998" cy="2342900"/>
          </a:xfrm>
        </p:spPr>
      </p:pic>
    </p:spTree>
    <p:extLst>
      <p:ext uri="{BB962C8B-B14F-4D97-AF65-F5344CB8AC3E}">
        <p14:creationId xmlns:p14="http://schemas.microsoft.com/office/powerpoint/2010/main" val="2115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Mockup of Web Interface</a:t>
            </a:r>
            <a:endParaRPr lang="en-US" dirty="0"/>
          </a:p>
        </p:txBody>
      </p:sp>
      <p:pic>
        <p:nvPicPr>
          <p:cNvPr id="4" name="Content Placeholder 3" descr="Screen Shot 2014-08-05 at 10.00.4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4" b="6610"/>
          <a:stretch/>
        </p:blipFill>
        <p:spPr>
          <a:xfrm>
            <a:off x="628650" y="2154263"/>
            <a:ext cx="7886700" cy="4022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89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Mockup of Web Interface</a:t>
            </a:r>
            <a:endParaRPr lang="en-US" dirty="0"/>
          </a:p>
        </p:txBody>
      </p:sp>
      <p:pic>
        <p:nvPicPr>
          <p:cNvPr id="4" name="Content Placeholder 3" descr="Screen Shot 2014-08-05 at 10.00.4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0" b="6610"/>
          <a:stretch/>
        </p:blipFill>
        <p:spPr>
          <a:xfrm>
            <a:off x="628650" y="2146515"/>
            <a:ext cx="7886700" cy="4030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03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smtClean="0"/>
              <a:t>Demonstration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084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914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Terry Ulery</a:t>
            </a:r>
          </a:p>
          <a:p>
            <a:pPr lvl="1"/>
            <a:r>
              <a:rPr lang="en-US" dirty="0" smtClean="0"/>
              <a:t>2.5 </a:t>
            </a:r>
            <a:r>
              <a:rPr lang="en-US" dirty="0"/>
              <a:t>years at </a:t>
            </a:r>
            <a:r>
              <a:rPr lang="en-US" dirty="0" smtClean="0"/>
              <a:t>Intel</a:t>
            </a:r>
          </a:p>
          <a:p>
            <a:pPr lvl="1"/>
            <a:r>
              <a:rPr lang="en-US" dirty="0" smtClean="0"/>
              <a:t>Wet Etch (SST)</a:t>
            </a:r>
          </a:p>
          <a:p>
            <a:pPr lvl="1"/>
            <a:r>
              <a:rPr lang="en-US" dirty="0" smtClean="0"/>
              <a:t>1270</a:t>
            </a:r>
          </a:p>
          <a:p>
            <a:pPr lvl="1"/>
            <a:r>
              <a:rPr lang="en-US" dirty="0" smtClean="0"/>
              <a:t>Shift 4</a:t>
            </a:r>
          </a:p>
          <a:p>
            <a:pPr lvl="1"/>
            <a:r>
              <a:rPr lang="en-US" dirty="0" smtClean="0"/>
              <a:t>Navy Veteran</a:t>
            </a:r>
          </a:p>
          <a:p>
            <a:pPr lvl="1"/>
            <a:r>
              <a:rPr lang="en-US" dirty="0" smtClean="0"/>
              <a:t>Aviation Electrician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dirty="0"/>
              <a:t>Kevin Halliwell</a:t>
            </a:r>
          </a:p>
          <a:p>
            <a:pPr lvl="1"/>
            <a:r>
              <a:rPr lang="en-US" dirty="0"/>
              <a:t>2.5 years at </a:t>
            </a:r>
            <a:r>
              <a:rPr lang="en-US" dirty="0" smtClean="0"/>
              <a:t>Intel</a:t>
            </a:r>
          </a:p>
          <a:p>
            <a:pPr lvl="1"/>
            <a:r>
              <a:rPr lang="en-US" dirty="0" smtClean="0"/>
              <a:t>Wet Etch (SST)</a:t>
            </a:r>
          </a:p>
          <a:p>
            <a:pPr lvl="1"/>
            <a:r>
              <a:rPr lang="en-US" dirty="0" smtClean="0"/>
              <a:t>1265, 1270</a:t>
            </a:r>
          </a:p>
          <a:p>
            <a:pPr lvl="1"/>
            <a:r>
              <a:rPr lang="en-US" dirty="0" smtClean="0"/>
              <a:t>Shift 4</a:t>
            </a:r>
          </a:p>
          <a:p>
            <a:pPr lvl="1"/>
            <a:r>
              <a:rPr lang="en-US" dirty="0" smtClean="0"/>
              <a:t>Navy Veteran</a:t>
            </a:r>
          </a:p>
          <a:p>
            <a:pPr lvl="1"/>
            <a:r>
              <a:rPr lang="en-US" dirty="0" smtClean="0"/>
              <a:t>Avionics Technician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Aviation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Tool control was paramount</a:t>
            </a:r>
          </a:p>
          <a:p>
            <a:r>
              <a:rPr lang="en-US" dirty="0"/>
              <a:t>Poor tool control can lead to mishaps, ranging from damaged equipment to loss of aircraft or life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687053"/>
            <a:ext cx="4205542" cy="24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917888"/>
            <a:ext cx="3886200" cy="216681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26620"/>
            <a:ext cx="3886200" cy="2549347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270171"/>
            <a:ext cx="3086100" cy="451305"/>
          </a:xfrm>
        </p:spPr>
        <p:txBody>
          <a:bodyPr/>
          <a:lstStyle/>
          <a:p>
            <a:pPr algn="l"/>
            <a:r>
              <a:rPr lang="en-US" dirty="0" smtClean="0"/>
              <a:t>U.S. Navy photo by </a:t>
            </a:r>
          </a:p>
          <a:p>
            <a:pPr algn="l"/>
            <a:r>
              <a:rPr lang="en-US" dirty="0" smtClean="0"/>
              <a:t>Geoffrey Patrick.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relate to Intel?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Hand t</a:t>
            </a:r>
            <a:r>
              <a:rPr lang="en-US" dirty="0" smtClean="0"/>
              <a:t>ools </a:t>
            </a:r>
            <a:r>
              <a:rPr lang="en-US" dirty="0" smtClean="0"/>
              <a:t>left in process chambers </a:t>
            </a:r>
            <a:r>
              <a:rPr lang="en-US" dirty="0" smtClean="0"/>
              <a:t>can </a:t>
            </a:r>
            <a:r>
              <a:rPr lang="en-US" dirty="0" smtClean="0"/>
              <a:t>result in </a:t>
            </a:r>
            <a:r>
              <a:rPr lang="en-US" dirty="0" smtClean="0"/>
              <a:t>excursions, damaged equipment, and possibly present a safety hazard</a:t>
            </a:r>
            <a:endParaRPr lang="en-US" dirty="0" smtClean="0"/>
          </a:p>
          <a:p>
            <a:pPr lvl="1"/>
            <a:r>
              <a:rPr lang="en-US" dirty="0" smtClean="0"/>
              <a:t>Misplaced tools </a:t>
            </a:r>
            <a:r>
              <a:rPr lang="en-US" dirty="0" smtClean="0"/>
              <a:t>slow down sustaining activities as time is spent searching for and/or replacing them</a:t>
            </a:r>
          </a:p>
          <a:p>
            <a:pPr lvl="1"/>
            <a:r>
              <a:rPr lang="en-US" dirty="0" smtClean="0"/>
              <a:t>Lost tools need to be replaced ($$$)</a:t>
            </a:r>
          </a:p>
          <a:p>
            <a:pPr lvl="1"/>
            <a:r>
              <a:rPr lang="en-US" dirty="0" smtClean="0"/>
              <a:t>Current tool control methods are not effective enough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1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Many areas have two or three “</a:t>
            </a:r>
            <a:r>
              <a:rPr lang="en-US" dirty="0" err="1" smtClean="0"/>
              <a:t>keyholders</a:t>
            </a:r>
            <a:r>
              <a:rPr lang="en-US" dirty="0" smtClean="0"/>
              <a:t>” who can access the </a:t>
            </a:r>
            <a:r>
              <a:rPr lang="en-US" dirty="0" err="1" smtClean="0"/>
              <a:t>Listas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Tools </a:t>
            </a:r>
            <a:r>
              <a:rPr lang="en-US" dirty="0"/>
              <a:t>are misplaced and unaccounted </a:t>
            </a:r>
            <a:r>
              <a:rPr lang="en-US" dirty="0" smtClean="0"/>
              <a:t>for.</a:t>
            </a:r>
          </a:p>
          <a:p>
            <a:pPr lvl="1"/>
            <a:r>
              <a:rPr lang="en-US" dirty="0" smtClean="0"/>
              <a:t>Some </a:t>
            </a:r>
            <a:r>
              <a:rPr lang="en-US" dirty="0" err="1" smtClean="0"/>
              <a:t>Listas</a:t>
            </a:r>
            <a:r>
              <a:rPr lang="en-US" dirty="0" smtClean="0"/>
              <a:t> contain tools which are seldom or never used. </a:t>
            </a:r>
          </a:p>
          <a:p>
            <a:pPr lvl="1"/>
            <a:r>
              <a:rPr lang="en-US" dirty="0" smtClean="0"/>
              <a:t>Some areas have one specialty tool that is almost always being used. </a:t>
            </a:r>
          </a:p>
          <a:p>
            <a:pPr lvl="1"/>
            <a:r>
              <a:rPr lang="en-US" dirty="0" smtClean="0"/>
              <a:t>Time is spent walking across the fab to </a:t>
            </a:r>
            <a:r>
              <a:rPr lang="en-US" dirty="0" err="1" smtClean="0"/>
              <a:t>Listas</a:t>
            </a:r>
            <a:r>
              <a:rPr lang="en-US" dirty="0" smtClean="0"/>
              <a:t> that don’t have the tool a technician needs.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dirty="0"/>
              <a:t>Tool </a:t>
            </a:r>
            <a:r>
              <a:rPr lang="en-US" dirty="0" err="1"/>
              <a:t>Listas</a:t>
            </a:r>
            <a:r>
              <a:rPr lang="en-US" dirty="0"/>
              <a:t> can be equipped with Galileo board and photo transistors.</a:t>
            </a:r>
          </a:p>
          <a:p>
            <a:pPr lvl="1"/>
            <a:r>
              <a:rPr lang="en-US" dirty="0" err="1"/>
              <a:t>Listas</a:t>
            </a:r>
            <a:r>
              <a:rPr lang="en-US" dirty="0"/>
              <a:t> can be unlocked via smart phone app or SSO RFID wristband.</a:t>
            </a:r>
          </a:p>
          <a:p>
            <a:pPr lvl="1"/>
            <a:r>
              <a:rPr lang="en-US" dirty="0"/>
              <a:t>Tools logged out to WWID that unlocked the </a:t>
            </a:r>
            <a:r>
              <a:rPr lang="en-US" dirty="0" err="1"/>
              <a:t>Lista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Lista</a:t>
            </a:r>
            <a:r>
              <a:rPr lang="en-US" dirty="0"/>
              <a:t> access can be granted by WWID, managed by </a:t>
            </a:r>
            <a:r>
              <a:rPr lang="en-US" dirty="0" err="1"/>
              <a:t>Lista</a:t>
            </a:r>
            <a:r>
              <a:rPr lang="en-US" dirty="0"/>
              <a:t> owners or designated WPO </a:t>
            </a:r>
            <a:r>
              <a:rPr lang="en-US" dirty="0" smtClean="0"/>
              <a:t>representatives.</a:t>
            </a:r>
            <a:endParaRPr lang="en-US" dirty="0"/>
          </a:p>
          <a:p>
            <a:pPr lvl="1"/>
            <a:r>
              <a:rPr lang="en-US" dirty="0" smtClean="0"/>
              <a:t>Server tracks all transactions, allows collection and analysis of previously unavailable usage data.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43969"/>
            <a:ext cx="3886200" cy="2914650"/>
          </a:xfrm>
        </p:spPr>
      </p:pic>
    </p:spTree>
    <p:extLst>
      <p:ext uri="{BB962C8B-B14F-4D97-AF65-F5344CB8AC3E}">
        <p14:creationId xmlns:p14="http://schemas.microsoft.com/office/powerpoint/2010/main" val="174434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Galileo?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Development board </a:t>
            </a:r>
            <a:r>
              <a:rPr lang="en-US" dirty="0" smtClean="0"/>
              <a:t>enabling “makers” to create projects with a microcontroller</a:t>
            </a:r>
            <a:endParaRPr lang="en-US" dirty="0"/>
          </a:p>
          <a:p>
            <a:r>
              <a:rPr lang="en-US" dirty="0"/>
              <a:t>Based </a:t>
            </a:r>
            <a:r>
              <a:rPr lang="en-US" dirty="0" smtClean="0"/>
              <a:t>upon popular Arduino development board</a:t>
            </a:r>
            <a:endParaRPr lang="en-US" dirty="0"/>
          </a:p>
          <a:p>
            <a:r>
              <a:rPr lang="en-US" dirty="0" smtClean="0"/>
              <a:t>Utilizes x86 Quark core to enable a full Linux build running “beneath” the Arduino interface – giving makers much more computing power for their applications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43969"/>
            <a:ext cx="3886200" cy="2914650"/>
          </a:xfrm>
        </p:spPr>
      </p:pic>
    </p:spTree>
    <p:extLst>
      <p:ext uri="{BB962C8B-B14F-4D97-AF65-F5344CB8AC3E}">
        <p14:creationId xmlns:p14="http://schemas.microsoft.com/office/powerpoint/2010/main" val="262943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(Magic)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Pre and post inventory are taken by Galileo flashing LEDs </a:t>
            </a:r>
            <a:r>
              <a:rPr lang="en-US" dirty="0"/>
              <a:t>positioned in each drawer, </a:t>
            </a:r>
            <a:r>
              <a:rPr lang="en-US" dirty="0" smtClean="0"/>
              <a:t>and reading from sensors located under each tool.</a:t>
            </a:r>
          </a:p>
          <a:p>
            <a:pPr lvl="1"/>
            <a:r>
              <a:rPr lang="en-US" dirty="0" smtClean="0"/>
              <a:t>Demo version uses ambient light from the room. This would be very problematic for usage in Fab.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b="13021"/>
          <a:stretch/>
        </p:blipFill>
        <p:spPr>
          <a:xfrm rot="5400000">
            <a:off x="4626142" y="2926473"/>
            <a:ext cx="3886200" cy="2149642"/>
          </a:xfrm>
        </p:spPr>
      </p:pic>
      <p:cxnSp>
        <p:nvCxnSpPr>
          <p:cNvPr id="7" name="Straight Arrow Connector 6"/>
          <p:cNvCxnSpPr/>
          <p:nvPr/>
        </p:nvCxnSpPr>
        <p:spPr>
          <a:xfrm flipH="1">
            <a:off x="6577263" y="2719137"/>
            <a:ext cx="72190" cy="1676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738</TotalTime>
  <Words>428</Words>
  <Application>Microsoft Office PowerPoint</Application>
  <PresentationFormat>On-screen Show (4:3)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Smart Tool Tracking System</vt:lpstr>
      <vt:lpstr>Introduction</vt:lpstr>
      <vt:lpstr>Aviation Background</vt:lpstr>
      <vt:lpstr>Consequences</vt:lpstr>
      <vt:lpstr>How does this relate to Intel?</vt:lpstr>
      <vt:lpstr>Additional Problems</vt:lpstr>
      <vt:lpstr>Our Solution</vt:lpstr>
      <vt:lpstr>What is Galileo?</vt:lpstr>
      <vt:lpstr>How Does It Work? (Magic)</vt:lpstr>
      <vt:lpstr>App Features</vt:lpstr>
      <vt:lpstr>Server Interface (Demo Version)</vt:lpstr>
      <vt:lpstr>Mockup of Web Interface</vt:lpstr>
      <vt:lpstr>Mockup of Web Interface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rudolph</dc:creator>
  <cp:lastModifiedBy>Terry Ulery</cp:lastModifiedBy>
  <cp:revision>26</cp:revision>
  <dcterms:created xsi:type="dcterms:W3CDTF">2014-06-09T19:22:18Z</dcterms:created>
  <dcterms:modified xsi:type="dcterms:W3CDTF">2014-08-06T16:33:36Z</dcterms:modified>
</cp:coreProperties>
</file>